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media/audio2.wav" ContentType="audio/wav"/>
  <Override PartName="/ppt/media/audio3.wav" ContentType="audio/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5" r:id="rId2"/>
    <p:sldId id="266" r:id="rId3"/>
    <p:sldId id="258" r:id="rId4"/>
    <p:sldId id="260" r:id="rId5"/>
    <p:sldId id="262" r:id="rId6"/>
    <p:sldId id="267" r:id="rId7"/>
    <p:sldId id="268" r:id="rId8"/>
    <p:sldId id="269" r:id="rId9"/>
    <p:sldId id="270" r:id="rId10"/>
    <p:sldId id="271" r:id="rId11"/>
    <p:sldId id="272" r:id="rId12"/>
    <p:sldId id="264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00"/>
    <a:srgbClr val="CCFF99"/>
    <a:srgbClr val="CCCCFF"/>
    <a:srgbClr val="3366FF"/>
    <a:srgbClr val="FF3300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720" y="-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DD149-9C9D-430E-892E-DEA5F2AE5ACE}" type="datetimeFigureOut">
              <a:rPr lang="en-US" smtClean="0"/>
              <a:t>2/5/2022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EDFB0C-4D9B-4601-AA76-F26DDF36AC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9900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hỗ dành sẵn cho Hình ảnh của Bản chiế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Chỗ dành sẵn cho Ghi chú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Chỗ dành sẵn cho Số hiệu Bản chiếu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3388501-1417-4E5C-B431-FD799BC320FB}" type="slidenum">
              <a:rPr lang="en-US">
                <a:latin typeface="Arial" pitchFamily="34" charset="0"/>
              </a:rPr>
              <a:pPr/>
              <a:t>2</a:t>
            </a:fld>
            <a:endParaRPr lang="en-US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11C72D6-63B5-40EE-A274-3B8B9820EF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F7D4072F-1775-4F8E-B0B0-532C2D49D9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F7E9226-F761-4E7E-A615-F9D6858D9E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2F437C8-73B7-4FAD-A4B4-076419B67D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6117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B58FB6B8-DFEB-4CB4-9792-5BA533A420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6D1FDB56-5AF9-4C0C-9AB5-CE6A0CD7DEE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5B3D1ED4-F5F7-4958-BF30-5DB7AD0A2B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52102B-EBF7-41F9-8FE3-D5A176FEB0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0479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1C7EDFE7-1855-4285-ACE5-9DECE9D90C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72673887-D658-40D2-9D19-3A04DBEA1A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6D7D1D7-4EAE-4FAC-BED6-A1D07993B0C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EAFD43-DAB3-432C-B302-95682AF996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2253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5E8DCA3D-610B-409E-B1B7-DDFE1FA87D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F6FEFE89-A65A-4EAC-8146-1B9DF9FC67A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B73CB147-585F-4445-B5C8-C55F4E3283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CDC62-CA99-483A-A725-4A75A32AC2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2672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D29E19DC-6101-4F19-9DF2-8DAADD99243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CF9AC87D-2782-4146-BA25-7E696F7816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EC6B480-013D-4A41-BCF1-975EEBAA49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FAF952-FC6B-45B2-94FE-C309740F1B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63207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D7AAF693-A3FE-4BAE-8031-2DC2766947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B8C831B6-ABC3-4F7E-BA56-9C564DC9169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9A7E0FEF-34A4-493A-A01D-18C5B261D2F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26A318-5C10-4F45-809D-6F8EA2BE6F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85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353BE821-FD7C-4B40-9766-83A914978B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633EA346-FC99-423A-8B5B-94A5C4758E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DD0391EF-C0AB-4073-8EBF-06CDE524B8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8E1CFA-9906-4AD2-BA6E-ABB7D4F48A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8582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FCC5C661-3A40-4F6C-9F6A-2011A5C265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63521E2B-8399-4E69-A52B-BE2C74D593F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40092813-057E-484B-91EA-FC39C8A776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3AA0833-8C8C-45D8-B6CD-D551FC7F577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8025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68921F4B-5104-41EF-A152-98422D0E37C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573F0933-5E28-4A0C-8B3A-5AE77D83FF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C20A4E81-5C66-4C49-8EF0-AB0930676BF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2D7B50-0F33-4FF3-BBF6-73659A6C4CC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9841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2ED80BEF-7957-4EAE-9961-7CA3E0614C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DBAADEA3-7C51-45C1-9253-9F389F36937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F7BB4099-4FAF-4C55-80FD-2B4780831AD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D83DA1-1039-4F5D-B7A2-153EB12929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1147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1A7E08C8-956D-47CE-BA91-B7B243357A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801D47E-37A8-4F5C-A03F-3EA5257679B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64DA583-3F0A-45C7-97ED-CE9D5B8D44E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F8A2B-BF1E-4A61-8691-855B1CF6DA2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4134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238217AB-EF53-4299-9A8A-42566B7ACA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B235EC79-7CF0-4E8B-A5D0-85E0EE6FB2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6A35DBD-547A-44EA-A77B-80AA5269918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C31D1EA-58BE-4544-901E-F959BBE4697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465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2C61EC47-A70D-482C-9DB4-6537E5677C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789D4E53-2C03-4512-B3A4-AEC4384E8A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35EC3BC3-7603-4C9A-8743-C704E1C25C2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760EB9DB-DC62-4627-ABFC-06FE66BE98E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98223013-FE7A-4D11-9DE4-9053EA21327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F5F58A3-7D75-4540-A78C-2E8B99566EE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4"/>
          <p:cNvSpPr>
            <a:spLocks noChangeArrowheads="1" noChangeShapeType="1" noTextEdit="1"/>
          </p:cNvSpPr>
          <p:nvPr/>
        </p:nvSpPr>
        <p:spPr bwMode="auto">
          <a:xfrm>
            <a:off x="3723217" y="1803400"/>
            <a:ext cx="4876800" cy="1119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 dirty="0" err="1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4800" b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từ</a:t>
            </a:r>
            <a:r>
              <a:rPr lang="en-US" sz="4800" b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và</a:t>
            </a:r>
            <a:r>
              <a:rPr lang="en-US" sz="4800" b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câu</a:t>
            </a:r>
            <a:endParaRPr lang="en-US" sz="4800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1" name="WordArt 4"/>
          <p:cNvSpPr>
            <a:spLocks noChangeArrowheads="1" noChangeShapeType="1" noTextEdit="1"/>
          </p:cNvSpPr>
          <p:nvPr/>
        </p:nvSpPr>
        <p:spPr bwMode="auto">
          <a:xfrm>
            <a:off x="4673600" y="5994400"/>
            <a:ext cx="4876800" cy="5603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GV: Nguyễn Thị Lệ Quyên</a:t>
            </a:r>
          </a:p>
        </p:txBody>
      </p:sp>
      <p:sp>
        <p:nvSpPr>
          <p:cNvPr id="2052" name="WordArt 5"/>
          <p:cNvSpPr>
            <a:spLocks noChangeArrowheads="1" noChangeShapeType="1" noTextEdit="1"/>
          </p:cNvSpPr>
          <p:nvPr/>
        </p:nvSpPr>
        <p:spPr bwMode="auto">
          <a:xfrm>
            <a:off x="0" y="1"/>
            <a:ext cx="12192000" cy="1647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TRƯỜNG TH TRUNG LẬP HẠ</a:t>
            </a:r>
          </a:p>
        </p:txBody>
      </p:sp>
      <p:sp>
        <p:nvSpPr>
          <p:cNvPr id="7" name="Text Box 49"/>
          <p:cNvSpPr txBox="1">
            <a:spLocks noChangeArrowheads="1"/>
          </p:cNvSpPr>
          <p:nvPr/>
        </p:nvSpPr>
        <p:spPr bwMode="auto">
          <a:xfrm>
            <a:off x="762000" y="2863768"/>
            <a:ext cx="10668000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8000" b="1" dirty="0" err="1" smtClean="0">
                <a:solidFill>
                  <a:srgbClr val="0000FF"/>
                </a:solidFill>
              </a:rPr>
              <a:t>Mở</a:t>
            </a:r>
            <a:r>
              <a:rPr lang="en-US" altLang="en-US" sz="80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8000" b="1" dirty="0" err="1" smtClean="0">
                <a:solidFill>
                  <a:srgbClr val="0000FF"/>
                </a:solidFill>
              </a:rPr>
              <a:t>rộng</a:t>
            </a:r>
            <a:r>
              <a:rPr lang="en-US" altLang="en-US" sz="80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8000" b="1" dirty="0" err="1" smtClean="0">
                <a:solidFill>
                  <a:srgbClr val="0000FF"/>
                </a:solidFill>
              </a:rPr>
              <a:t>vốn</a:t>
            </a:r>
            <a:r>
              <a:rPr lang="en-US" altLang="en-US" sz="80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8000" b="1" dirty="0" err="1" smtClean="0">
                <a:solidFill>
                  <a:srgbClr val="0000FF"/>
                </a:solidFill>
              </a:rPr>
              <a:t>từ</a:t>
            </a:r>
            <a:r>
              <a:rPr lang="en-US" altLang="en-US" sz="8000" b="1" dirty="0" smtClean="0">
                <a:solidFill>
                  <a:srgbClr val="0000FF"/>
                </a:solidFill>
              </a:rPr>
              <a:t>: </a:t>
            </a:r>
          </a:p>
          <a:p>
            <a:pPr algn="ctr" eaLnBrk="1" hangingPunct="1"/>
            <a:r>
              <a:rPr lang="en-US" altLang="en-US" sz="8000" b="1" dirty="0" smtClean="0">
                <a:solidFill>
                  <a:srgbClr val="0000FF"/>
                </a:solidFill>
              </a:rPr>
              <a:t>CÔNG DÂN</a:t>
            </a:r>
            <a:r>
              <a:rPr lang="en-US" altLang="en-US" sz="5400" b="1" dirty="0" smtClean="0">
                <a:solidFill>
                  <a:srgbClr val="0000FF"/>
                </a:solidFill>
              </a:rPr>
              <a:t>( </a:t>
            </a:r>
            <a:r>
              <a:rPr lang="en-US" altLang="en-US" sz="5400" b="1" dirty="0" err="1" smtClean="0">
                <a:solidFill>
                  <a:srgbClr val="0000FF"/>
                </a:solidFill>
              </a:rPr>
              <a:t>Trang</a:t>
            </a:r>
            <a:r>
              <a:rPr lang="en-US" altLang="en-US" sz="5400" b="1" dirty="0" smtClean="0">
                <a:solidFill>
                  <a:srgbClr val="0000FF"/>
                </a:solidFill>
              </a:rPr>
              <a:t> 18+ 28)</a:t>
            </a:r>
            <a:endParaRPr lang="vi-VN" altLang="en-US" sz="54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511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7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-281517" y="569913"/>
            <a:ext cx="12077701" cy="5700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 cmpd="sng">
                <a:solidFill>
                  <a:schemeClr val="tx1"/>
                </a:solidFill>
                <a:prstDash val="solid"/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Nam 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truyền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căm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giặc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sâu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sắc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thần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thù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xâm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nghìn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lần.Để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cuộc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sống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hòa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bình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nay,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cha ta,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xương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máu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hết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càng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rõ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qúy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báu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do.Nhiệm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vụ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chắc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ta.Chúng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gắng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cha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gìn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giữ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xây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dựng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Nam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giàu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mạnh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0347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1074" name="Text Box 2"/>
          <p:cNvSpPr txBox="1">
            <a:spLocks noChangeArrowheads="1"/>
          </p:cNvSpPr>
          <p:nvPr/>
        </p:nvSpPr>
        <p:spPr bwMode="auto">
          <a:xfrm>
            <a:off x="256118" y="1019175"/>
            <a:ext cx="11719983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Helve-Condense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Helve-Condense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      ________ ta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coù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truyeàn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thoáng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yeâu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nöôùc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noàng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naøn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.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Ñeå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xöùng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ñaùng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laø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con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chaùu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cuûa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caùc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Vua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Huøng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moãi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ngöôøi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daân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phaûi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coù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______,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coù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_______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baûo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veä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Toå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quoác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.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Caâu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noùi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cuûa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Baùc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khoâng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chæ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laø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lôøi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daïy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baûo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caùc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chuù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boä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ñoäi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maø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laø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lôøi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daïy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baûo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toaøn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daân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,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trong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ñoù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coù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chuùng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em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-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nhöõng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ngöôøi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________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nhoû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tuoåi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.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Chuùng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em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seõ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tieáp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böôùc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cha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oâng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gìn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giöõ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vaø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xaây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döïng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Toå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quoác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Vieät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Nam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töôi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ñeïp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FF"/>
                </a:solidFill>
                <a:latin typeface="VNI-Times" pitchFamily="2" charset="0"/>
              </a:rPr>
              <a:t>hôn</a:t>
            </a:r>
            <a:r>
              <a:rPr lang="en-US" sz="3600" dirty="0">
                <a:solidFill>
                  <a:srgbClr val="0000FF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771081" name="Text Box 9"/>
          <p:cNvSpPr txBox="1">
            <a:spLocks noChangeArrowheads="1"/>
          </p:cNvSpPr>
          <p:nvPr/>
        </p:nvSpPr>
        <p:spPr bwMode="auto">
          <a:xfrm>
            <a:off x="1397001" y="1020763"/>
            <a:ext cx="291041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Helve-Condense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Helve-Condense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i="1">
                <a:solidFill>
                  <a:srgbClr val="FF0000"/>
                </a:solidFill>
                <a:latin typeface="VNI-Times" pitchFamily="2" charset="0"/>
              </a:rPr>
              <a:t> Daân toäc</a:t>
            </a:r>
          </a:p>
        </p:txBody>
      </p:sp>
      <p:sp>
        <p:nvSpPr>
          <p:cNvPr id="771079" name="Text Box 7"/>
          <p:cNvSpPr txBox="1">
            <a:spLocks noChangeArrowheads="1"/>
          </p:cNvSpPr>
          <p:nvPr/>
        </p:nvSpPr>
        <p:spPr bwMode="auto">
          <a:xfrm>
            <a:off x="400052" y="2670175"/>
            <a:ext cx="2025649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Helve-Condense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Helve-Condense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i="1">
                <a:solidFill>
                  <a:srgbClr val="FF0000"/>
                </a:solidFill>
                <a:latin typeface="VNI-Times" pitchFamily="2" charset="0"/>
              </a:rPr>
              <a:t>yù thöùc</a:t>
            </a:r>
          </a:p>
        </p:txBody>
      </p:sp>
      <p:sp>
        <p:nvSpPr>
          <p:cNvPr id="771086" name="Text Box 14"/>
          <p:cNvSpPr txBox="1">
            <a:spLocks noChangeArrowheads="1"/>
          </p:cNvSpPr>
          <p:nvPr/>
        </p:nvSpPr>
        <p:spPr bwMode="auto">
          <a:xfrm>
            <a:off x="300567" y="4854576"/>
            <a:ext cx="28448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Helve-Condense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Helve-Condense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i="1">
                <a:solidFill>
                  <a:srgbClr val="FF0000"/>
                </a:solidFill>
                <a:latin typeface="VNI-Times" pitchFamily="2" charset="0"/>
              </a:rPr>
              <a:t>coâng daân</a:t>
            </a:r>
          </a:p>
        </p:txBody>
      </p:sp>
      <p:sp>
        <p:nvSpPr>
          <p:cNvPr id="771083" name="Text Box 11"/>
          <p:cNvSpPr txBox="1">
            <a:spLocks noChangeArrowheads="1"/>
          </p:cNvSpPr>
          <p:nvPr/>
        </p:nvSpPr>
        <p:spPr bwMode="auto">
          <a:xfrm>
            <a:off x="3310467" y="2671763"/>
            <a:ext cx="3160184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Helve-Condense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Helve-Condense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i="1">
                <a:solidFill>
                  <a:srgbClr val="FF0000"/>
                </a:solidFill>
                <a:latin typeface="VNI-Times" pitchFamily="2" charset="0"/>
              </a:rPr>
              <a:t>nghóa vuï</a:t>
            </a:r>
          </a:p>
        </p:txBody>
      </p:sp>
    </p:spTree>
    <p:extLst>
      <p:ext uri="{BB962C8B-B14F-4D97-AF65-F5344CB8AC3E}">
        <p14:creationId xmlns:p14="http://schemas.microsoft.com/office/powerpoint/2010/main" val="4214279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1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7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7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71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71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1074" grpId="0"/>
      <p:bldP spid="771081" grpId="0"/>
      <p:bldP spid="771079" grpId="0"/>
      <p:bldP spid="771086" grpId="0"/>
      <p:bldP spid="7710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6">
            <a:extLst>
              <a:ext uri="{FF2B5EF4-FFF2-40B4-BE49-F238E27FC236}">
                <a16:creationId xmlns="" xmlns:a16="http://schemas.microsoft.com/office/drawing/2014/main" id="{026CEBC4-4B67-4F8E-B9D6-79E5AA2EC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5334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u="sng">
                <a:solidFill>
                  <a:srgbClr val="993300"/>
                </a:solidFill>
                <a:latin typeface="Times New Roman" panose="02020603050405020304" pitchFamily="18" charset="0"/>
              </a:rPr>
              <a:t>Luyện từ và câu</a:t>
            </a:r>
            <a:r>
              <a:rPr lang="en-US" altLang="en-US" sz="2400">
                <a:solidFill>
                  <a:srgbClr val="3366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9222" name="Text Box 8">
            <a:extLst>
              <a:ext uri="{FF2B5EF4-FFF2-40B4-BE49-F238E27FC236}">
                <a16:creationId xmlns="" xmlns:a16="http://schemas.microsoft.com/office/drawing/2014/main" id="{0E98CA64-4C8F-499F-8862-C1D907D4B1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1066800"/>
            <a:ext cx="5105400" cy="4572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solidFill>
                  <a:srgbClr val="FF3300"/>
                </a:solidFill>
                <a:latin typeface="VNI-Bodon" pitchFamily="2" charset="0"/>
              </a:rPr>
              <a:t>MÔÛ ROÄNG VOÁN TÖØ: COÂNG DAÂN</a:t>
            </a:r>
          </a:p>
        </p:txBody>
      </p:sp>
      <p:sp>
        <p:nvSpPr>
          <p:cNvPr id="11274" name="AutoShape 10">
            <a:extLst>
              <a:ext uri="{FF2B5EF4-FFF2-40B4-BE49-F238E27FC236}">
                <a16:creationId xmlns="" xmlns:a16="http://schemas.microsoft.com/office/drawing/2014/main" id="{63806AF0-194A-4365-BE65-F355337CE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33800" y="1981200"/>
            <a:ext cx="6553200" cy="2286000"/>
          </a:xfrm>
          <a:prstGeom prst="cloudCallout">
            <a:avLst>
              <a:gd name="adj1" fmla="val -51597"/>
              <a:gd name="adj2" fmla="val 107847"/>
            </a:avLst>
          </a:prstGeom>
          <a:solidFill>
            <a:srgbClr val="99FFCC"/>
          </a:solidFill>
          <a:ln w="57150">
            <a:pattFill prst="sphere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</a:rPr>
              <a:t>-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nhà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xem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bài</a:t>
            </a:r>
            <a:endParaRPr lang="en-US" altLang="en-US" sz="2800" dirty="0">
              <a:solidFill>
                <a:srgbClr val="FF0066"/>
              </a:solidFill>
              <a:latin typeface="Times New Roman" panose="02020603050405020304" pitchFamily="18" charset="0"/>
            </a:endParaRPr>
          </a:p>
          <a:p>
            <a:pPr eaLnBrk="1" hangingPunct="1">
              <a:buFontTx/>
              <a:buChar char="-"/>
            </a:pP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Xem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</a:rPr>
              <a:t> :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Nối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vế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ghép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bằng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quan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hệ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srgbClr val="FF0066"/>
                </a:solidFill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11275" name="Picture 11" descr="house_with_trees_blow_a_hb">
            <a:extLst>
              <a:ext uri="{FF2B5EF4-FFF2-40B4-BE49-F238E27FC236}">
                <a16:creationId xmlns="" xmlns:a16="http://schemas.microsoft.com/office/drawing/2014/main" id="{0639454D-151C-42D1-AE0F-3D006B73BC0D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4191000"/>
            <a:ext cx="34290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ChangeArrowheads="1" noChangeShapeType="1" noTextEdit="1"/>
          </p:cNvSpPr>
          <p:nvPr/>
        </p:nvSpPr>
        <p:spPr bwMode="auto">
          <a:xfrm>
            <a:off x="3424767" y="1397000"/>
            <a:ext cx="4876800" cy="860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800" b="1" kern="10" dirty="0" err="1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Luyện</a:t>
            </a:r>
            <a:r>
              <a:rPr lang="en-US" sz="4800" b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từ</a:t>
            </a:r>
            <a:r>
              <a:rPr lang="en-US" sz="4800" b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và</a:t>
            </a:r>
            <a:r>
              <a:rPr lang="en-US" sz="4800" b="1" kern="10" dirty="0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4800" b="1" kern="10" dirty="0" err="1" smtClean="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câu</a:t>
            </a:r>
            <a:endParaRPr lang="en-US" sz="4800" b="1" kern="10" dirty="0">
              <a:ln w="9525">
                <a:solidFill>
                  <a:srgbClr val="008000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5" name="WordArt 6"/>
          <p:cNvSpPr>
            <a:spLocks noChangeArrowheads="1" noChangeShapeType="1" noTextEdit="1"/>
          </p:cNvSpPr>
          <p:nvPr/>
        </p:nvSpPr>
        <p:spPr bwMode="auto">
          <a:xfrm>
            <a:off x="1722967" y="561976"/>
            <a:ext cx="828040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8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Thứ </a:t>
            </a:r>
            <a:r>
              <a:rPr lang="en-US" sz="4800" b="1" kern="10" dirty="0" err="1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tư</a:t>
            </a:r>
            <a:r>
              <a:rPr lang="vi-VN" sz="48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48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ngày </a:t>
            </a:r>
            <a:r>
              <a:rPr lang="en-US" sz="48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9</a:t>
            </a:r>
            <a:r>
              <a:rPr lang="vi-VN" sz="4800" b="1" kern="10" dirty="0" smtClean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vi-VN" sz="4800" b="1" kern="10" dirty="0">
                <a:ln w="9525">
                  <a:solidFill>
                    <a:srgbClr val="80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tháng 2 năm 2022</a:t>
            </a:r>
            <a:endParaRPr lang="en-US" sz="4800" b="1" kern="10" dirty="0">
              <a:ln w="9525">
                <a:solidFill>
                  <a:srgbClr val="800000"/>
                </a:solidFill>
                <a:round/>
                <a:headEnd/>
                <a:tailEnd/>
              </a:ln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4218" y="5073650"/>
            <a:ext cx="1722967" cy="172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5400"/>
            <a:ext cx="1722967" cy="172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0300" y="76200"/>
            <a:ext cx="812800" cy="264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1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" y="5254626"/>
            <a:ext cx="1862667" cy="154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080" name="Rectangle 10"/>
          <p:cNvSpPr>
            <a:spLocks noChangeArrowheads="1"/>
          </p:cNvSpPr>
          <p:nvPr/>
        </p:nvSpPr>
        <p:spPr bwMode="auto">
          <a:xfrm>
            <a:off x="0" y="0"/>
            <a:ext cx="12192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21917" tIns="60958" rIns="121917" bIns="60958" anchor="ctr"/>
          <a:lstStyle/>
          <a:p>
            <a:endParaRPr lang="vi-VN"/>
          </a:p>
        </p:txBody>
      </p:sp>
      <p:sp>
        <p:nvSpPr>
          <p:cNvPr id="10" name="Text Box 49"/>
          <p:cNvSpPr txBox="1">
            <a:spLocks noChangeArrowheads="1"/>
          </p:cNvSpPr>
          <p:nvPr/>
        </p:nvSpPr>
        <p:spPr bwMode="auto">
          <a:xfrm>
            <a:off x="762000" y="2519105"/>
            <a:ext cx="1066800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altLang="en-US" sz="8000" b="1" dirty="0" err="1" smtClean="0">
                <a:solidFill>
                  <a:srgbClr val="0000FF"/>
                </a:solidFill>
              </a:rPr>
              <a:t>Mở</a:t>
            </a:r>
            <a:r>
              <a:rPr lang="en-US" altLang="en-US" sz="80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8000" b="1" dirty="0" err="1" smtClean="0">
                <a:solidFill>
                  <a:srgbClr val="0000FF"/>
                </a:solidFill>
              </a:rPr>
              <a:t>rộng</a:t>
            </a:r>
            <a:r>
              <a:rPr lang="en-US" altLang="en-US" sz="80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8000" b="1" dirty="0" err="1" smtClean="0">
                <a:solidFill>
                  <a:srgbClr val="0000FF"/>
                </a:solidFill>
              </a:rPr>
              <a:t>vốn</a:t>
            </a:r>
            <a:r>
              <a:rPr lang="en-US" altLang="en-US" sz="8000" b="1" dirty="0" smtClean="0">
                <a:solidFill>
                  <a:srgbClr val="0000FF"/>
                </a:solidFill>
              </a:rPr>
              <a:t> </a:t>
            </a:r>
            <a:r>
              <a:rPr lang="en-US" altLang="en-US" sz="8000" b="1" dirty="0" err="1" smtClean="0">
                <a:solidFill>
                  <a:srgbClr val="0000FF"/>
                </a:solidFill>
              </a:rPr>
              <a:t>từ</a:t>
            </a:r>
            <a:r>
              <a:rPr lang="en-US" altLang="en-US" sz="8000" b="1" dirty="0" smtClean="0">
                <a:solidFill>
                  <a:srgbClr val="0000FF"/>
                </a:solidFill>
              </a:rPr>
              <a:t>: </a:t>
            </a:r>
          </a:p>
          <a:p>
            <a:pPr algn="ctr"/>
            <a:r>
              <a:rPr lang="en-US" altLang="en-US" sz="8000" b="1" dirty="0" smtClean="0">
                <a:solidFill>
                  <a:srgbClr val="0000FF"/>
                </a:solidFill>
              </a:rPr>
              <a:t>CÔNG DÂN</a:t>
            </a:r>
            <a:r>
              <a:rPr lang="en-US" altLang="en-US" sz="5400" b="1" dirty="0">
                <a:solidFill>
                  <a:srgbClr val="0000FF"/>
                </a:solidFill>
              </a:rPr>
              <a:t>( </a:t>
            </a:r>
            <a:r>
              <a:rPr lang="en-US" altLang="en-US" sz="5400" b="1" dirty="0" err="1">
                <a:solidFill>
                  <a:srgbClr val="0000FF"/>
                </a:solidFill>
              </a:rPr>
              <a:t>Trang</a:t>
            </a:r>
            <a:r>
              <a:rPr lang="en-US" altLang="en-US" sz="5400" b="1" dirty="0">
                <a:solidFill>
                  <a:srgbClr val="0000FF"/>
                </a:solidFill>
              </a:rPr>
              <a:t> 18+ 28)</a:t>
            </a:r>
            <a:endParaRPr lang="vi-VN" altLang="en-US" sz="5400" b="1" dirty="0">
              <a:solidFill>
                <a:srgbClr val="0000FF"/>
              </a:solidFill>
            </a:endParaRPr>
          </a:p>
          <a:p>
            <a:pPr algn="ctr" eaLnBrk="1" hangingPunct="1"/>
            <a:endParaRPr lang="vi-VN" altLang="en-US" sz="80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711961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6">
            <a:extLst>
              <a:ext uri="{FF2B5EF4-FFF2-40B4-BE49-F238E27FC236}">
                <a16:creationId xmlns="" xmlns:a16="http://schemas.microsoft.com/office/drawing/2014/main" id="{FB33C247-6D70-429B-A801-A53886A853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334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u="sng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400" u="sng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u="sng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u="sng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u="sng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u="sng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u="sng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400" dirty="0">
                <a:solidFill>
                  <a:srgbClr val="3366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4103" name="AutoShape 7">
            <a:extLst>
              <a:ext uri="{FF2B5EF4-FFF2-40B4-BE49-F238E27FC236}">
                <a16:creationId xmlns="" xmlns:a16="http://schemas.microsoft.com/office/drawing/2014/main" id="{82A79F7D-268A-451C-AADD-C9456DF75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219200"/>
            <a:ext cx="4343400" cy="914400"/>
          </a:xfrm>
          <a:prstGeom prst="cloudCallout">
            <a:avLst>
              <a:gd name="adj1" fmla="val -33551"/>
              <a:gd name="adj2" fmla="val 124653"/>
            </a:avLst>
          </a:prstGeom>
          <a:gradFill rotWithShape="0">
            <a:gsLst>
              <a:gs pos="0">
                <a:schemeClr val="bg1"/>
              </a:gs>
              <a:gs pos="100000">
                <a:schemeClr val="folHlink"/>
              </a:gs>
            </a:gsLst>
            <a:path path="rect">
              <a:fillToRect l="50000" t="50000" r="50000" b="50000"/>
            </a:path>
          </a:gradFill>
          <a:ln w="38100">
            <a:pattFill prst="sphere">
              <a:fgClr>
                <a:srgbClr val="FF0000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4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Kiểm</a:t>
            </a:r>
            <a:r>
              <a:rPr lang="en-US" altLang="en-US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tra</a:t>
            </a:r>
            <a:r>
              <a:rPr lang="en-US" altLang="en-US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400" b="1" dirty="0" err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cũ</a:t>
            </a:r>
            <a:r>
              <a:rPr lang="en-US" altLang="en-US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2400" b="1" dirty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5" name="Text Box 9">
            <a:extLst>
              <a:ext uri="{FF2B5EF4-FFF2-40B4-BE49-F238E27FC236}">
                <a16:creationId xmlns="" xmlns:a16="http://schemas.microsoft.com/office/drawing/2014/main" id="{DF07DDC0-7243-4D3D-B37D-AC2D44BFCE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3124201"/>
            <a:ext cx="6934200" cy="519113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en-US" sz="2800">
                <a:latin typeface="Times New Roman" panose="02020603050405020304" pitchFamily="18" charset="0"/>
              </a:rPr>
              <a:t>Hãy nêu cách nối các vế câu trong câu ghép?</a:t>
            </a:r>
          </a:p>
        </p:txBody>
      </p:sp>
      <p:sp>
        <p:nvSpPr>
          <p:cNvPr id="4106" name="Text Box 10">
            <a:extLst>
              <a:ext uri="{FF2B5EF4-FFF2-40B4-BE49-F238E27FC236}">
                <a16:creationId xmlns="" xmlns:a16="http://schemas.microsoft.com/office/drawing/2014/main" id="{4D39B413-F99E-4415-81FA-FE3173BE7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3124200"/>
            <a:ext cx="6934200" cy="2228850"/>
          </a:xfrm>
          <a:prstGeom prst="rect">
            <a:avLst/>
          </a:prstGeom>
          <a:solidFill>
            <a:srgbClr val="CC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Char char="Ø"/>
            </a:pPr>
            <a:r>
              <a:rPr lang="en-US" altLang="en-US" sz="2800" dirty="0" err="1">
                <a:latin typeface="Times New Roman" panose="02020603050405020304" pitchFamily="18" charset="0"/>
              </a:rPr>
              <a:t>Hãy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xác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định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cách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nối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câu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ghép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sau</a:t>
            </a:r>
            <a:r>
              <a:rPr lang="en-US" altLang="en-US" sz="2800" dirty="0"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  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Vì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xe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hư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nên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tôi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đến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trường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muộn</a:t>
            </a:r>
            <a:r>
              <a:rPr lang="en-US" altLang="en-US" sz="2800" dirty="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en-US" sz="2800" dirty="0">
                <a:latin typeface="Times New Roman" panose="02020603050405020304" pitchFamily="18" charset="0"/>
              </a:rPr>
              <a:t>     </a:t>
            </a:r>
            <a:r>
              <a:rPr lang="en-US" altLang="en-US" sz="2800" dirty="0" err="1">
                <a:latin typeface="Times New Roman" panose="02020603050405020304" pitchFamily="18" charset="0"/>
              </a:rPr>
              <a:t>Vóc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người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Lan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thanh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mảnh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dáng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đi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rất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nhanh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nhẹn</a:t>
            </a:r>
            <a:r>
              <a:rPr lang="en-US" altLang="en-US" sz="28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4107" name="Line 11">
            <a:extLst>
              <a:ext uri="{FF2B5EF4-FFF2-40B4-BE49-F238E27FC236}">
                <a16:creationId xmlns="" xmlns:a16="http://schemas.microsoft.com/office/drawing/2014/main" id="{F8B2C4C1-31F8-4F80-9A3C-7CE16BC4FD9E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4176713"/>
            <a:ext cx="3048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8" name="Line 12">
            <a:extLst>
              <a:ext uri="{FF2B5EF4-FFF2-40B4-BE49-F238E27FC236}">
                <a16:creationId xmlns="" xmlns:a16="http://schemas.microsoft.com/office/drawing/2014/main" id="{89745A66-16CA-4587-A067-42692E676E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176713"/>
            <a:ext cx="4572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09" name="Line 13">
            <a:extLst>
              <a:ext uri="{FF2B5EF4-FFF2-40B4-BE49-F238E27FC236}">
                <a16:creationId xmlns="" xmlns:a16="http://schemas.microsoft.com/office/drawing/2014/main" id="{25A68AB1-42BD-4785-8A0A-DFC3E44DF2F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05725" y="4862513"/>
            <a:ext cx="152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3" grpId="0" animBg="1"/>
      <p:bldP spid="4105" grpId="0" animBg="1"/>
      <p:bldP spid="4105" grpId="1" animBg="1"/>
      <p:bldP spid="410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6">
            <a:extLst>
              <a:ext uri="{FF2B5EF4-FFF2-40B4-BE49-F238E27FC236}">
                <a16:creationId xmlns="" xmlns:a16="http://schemas.microsoft.com/office/drawing/2014/main" id="{CF8E6681-2DFF-4E35-A9F1-F16F60AE75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4572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u="sng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Luyện</a:t>
            </a:r>
            <a:r>
              <a:rPr lang="en-US" altLang="en-US" sz="2400" u="sng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u="sng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u="sng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u="sng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400" u="sng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u="sng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400" dirty="0">
                <a:solidFill>
                  <a:srgbClr val="3366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6151" name="Text Box 7">
            <a:extLst>
              <a:ext uri="{FF2B5EF4-FFF2-40B4-BE49-F238E27FC236}">
                <a16:creationId xmlns="" xmlns:a16="http://schemas.microsoft.com/office/drawing/2014/main" id="{66BCC248-49DE-4A49-A0A1-49002615A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3800" y="990600"/>
            <a:ext cx="5105400" cy="46166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MỞ RỘNG VỐN TỪ : CÔNG DÂN</a:t>
            </a:r>
            <a:endParaRPr lang="en-US" altLang="en-US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52" name="Text Box 8">
            <a:extLst>
              <a:ext uri="{FF2B5EF4-FFF2-40B4-BE49-F238E27FC236}">
                <a16:creationId xmlns="" xmlns:a16="http://schemas.microsoft.com/office/drawing/2014/main" id="{51DF3CA4-4319-459C-A974-775B72763D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1801813"/>
            <a:ext cx="7543800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u="sng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400" u="sng" dirty="0">
                <a:solidFill>
                  <a:srgbClr val="3366FF"/>
                </a:solidFill>
                <a:latin typeface="Times New Roman" panose="02020603050405020304" pitchFamily="18" charset="0"/>
              </a:rPr>
              <a:t> 1</a:t>
            </a:r>
            <a:r>
              <a:rPr lang="en-US" altLang="en-US" sz="2400" dirty="0">
                <a:solidFill>
                  <a:srgbClr val="3366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400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Dòng</a:t>
            </a:r>
            <a:r>
              <a:rPr lang="en-US" altLang="en-US" sz="2400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400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dưới</a:t>
            </a:r>
            <a:r>
              <a:rPr lang="en-US" altLang="en-US" sz="2400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đây</a:t>
            </a:r>
            <a:r>
              <a:rPr lang="en-US" altLang="en-US" sz="2400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nêu</a:t>
            </a:r>
            <a:r>
              <a:rPr lang="en-US" altLang="en-US" sz="2400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đúng</a:t>
            </a:r>
            <a:r>
              <a:rPr lang="en-US" altLang="en-US" sz="2400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400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của</a:t>
            </a:r>
            <a:r>
              <a:rPr lang="en-US" altLang="en-US" sz="2400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400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2400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en-US" sz="2400" dirty="0">
                <a:solidFill>
                  <a:srgbClr val="3366FF"/>
                </a:solidFill>
                <a:latin typeface="Times New Roman" panose="02020603050405020304" pitchFamily="18" charset="0"/>
              </a:rPr>
              <a:t>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   a) </a:t>
            </a:r>
            <a:r>
              <a:rPr lang="en-US" altLang="en-US" sz="2400" dirty="0" err="1">
                <a:latin typeface="Times New Roman" panose="02020603050405020304" pitchFamily="18" charset="0"/>
              </a:rPr>
              <a:t>Người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làm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việc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trong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cơ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quan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nhà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nước</a:t>
            </a:r>
            <a:r>
              <a:rPr lang="en-US" altLang="en-US" sz="2400" dirty="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   b) </a:t>
            </a:r>
            <a:r>
              <a:rPr lang="en-US" altLang="en-US" sz="2400" dirty="0" err="1">
                <a:latin typeface="Times New Roman" panose="02020603050405020304" pitchFamily="18" charset="0"/>
              </a:rPr>
              <a:t>Người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dân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của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một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nước</a:t>
            </a:r>
            <a:r>
              <a:rPr lang="en-US" altLang="en-US" sz="2400" dirty="0">
                <a:latin typeface="Times New Roman" panose="02020603050405020304" pitchFamily="18" charset="0"/>
              </a:rPr>
              <a:t>,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có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quyền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lợi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và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nghĩa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vụ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với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đất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nước</a:t>
            </a:r>
            <a:r>
              <a:rPr lang="en-US" altLang="en-US" sz="2400" dirty="0">
                <a:latin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Times New Roman" panose="02020603050405020304" pitchFamily="18" charset="0"/>
              </a:rPr>
              <a:t>   c) </a:t>
            </a:r>
            <a:r>
              <a:rPr lang="en-US" altLang="en-US" sz="2400" dirty="0" err="1">
                <a:latin typeface="Times New Roman" panose="02020603050405020304" pitchFamily="18" charset="0"/>
              </a:rPr>
              <a:t>Người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lao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động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chân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tay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làm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ăn</a:t>
            </a:r>
            <a:r>
              <a:rPr lang="en-US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</a:rPr>
              <a:t>lương</a:t>
            </a:r>
            <a:r>
              <a:rPr lang="en-US" altLang="en-US" sz="2400" dirty="0"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6153" name="Line 9">
            <a:extLst>
              <a:ext uri="{FF2B5EF4-FFF2-40B4-BE49-F238E27FC236}">
                <a16:creationId xmlns="" xmlns:a16="http://schemas.microsoft.com/office/drawing/2014/main" id="{924AA164-DD59-4BF9-8841-7C18B07AF654}"/>
              </a:ext>
            </a:extLst>
          </p:cNvPr>
          <p:cNvSpPr>
            <a:spLocks noChangeShapeType="1"/>
          </p:cNvSpPr>
          <p:nvPr/>
        </p:nvSpPr>
        <p:spPr bwMode="auto">
          <a:xfrm>
            <a:off x="3200400" y="2166938"/>
            <a:ext cx="10668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4" name="Line 10">
            <a:extLst>
              <a:ext uri="{FF2B5EF4-FFF2-40B4-BE49-F238E27FC236}">
                <a16:creationId xmlns="" xmlns:a16="http://schemas.microsoft.com/office/drawing/2014/main" id="{0C9EF2D5-B46E-47E9-97D1-4ABEE16BBE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2185988"/>
            <a:ext cx="1676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5" name="Line 11">
            <a:extLst>
              <a:ext uri="{FF2B5EF4-FFF2-40B4-BE49-F238E27FC236}">
                <a16:creationId xmlns="" xmlns:a16="http://schemas.microsoft.com/office/drawing/2014/main" id="{4C83DF54-F608-4633-94AF-232DF46BD171}"/>
              </a:ext>
            </a:extLst>
          </p:cNvPr>
          <p:cNvSpPr>
            <a:spLocks noChangeShapeType="1"/>
          </p:cNvSpPr>
          <p:nvPr/>
        </p:nvSpPr>
        <p:spPr bwMode="auto">
          <a:xfrm>
            <a:off x="8429625" y="2162175"/>
            <a:ext cx="11430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56" name="Oval 12">
            <a:extLst>
              <a:ext uri="{FF2B5EF4-FFF2-40B4-BE49-F238E27FC236}">
                <a16:creationId xmlns="" xmlns:a16="http://schemas.microsoft.com/office/drawing/2014/main" id="{497F66CC-B736-40EC-B84A-2CF5FE6C6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19200" y="381000"/>
            <a:ext cx="8382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28575">
            <a:pattFill prst="sphere">
              <a:fgClr>
                <a:srgbClr val="0000FF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>
                <a:solidFill>
                  <a:srgbClr val="FF3300"/>
                </a:solidFill>
              </a:rPr>
              <a:t>N2</a:t>
            </a:r>
          </a:p>
        </p:txBody>
      </p:sp>
      <p:sp>
        <p:nvSpPr>
          <p:cNvPr id="6158" name="Text Box 14">
            <a:extLst>
              <a:ext uri="{FF2B5EF4-FFF2-40B4-BE49-F238E27FC236}">
                <a16:creationId xmlns="" xmlns:a16="http://schemas.microsoft.com/office/drawing/2014/main" id="{9C5C637C-0FBB-47D0-9E0E-1F30ED198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838200" y="2924176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FF3300"/>
                </a:solidFill>
                <a:latin typeface="Times New Roman" panose="02020603050405020304" pitchFamily="18" charset="0"/>
              </a:rPr>
              <a:t>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778E-17 -0.0222 L 0.1875 -0.0222 " pathEditMode="relative" rAng="0" ptsTypes="AA">
                                      <p:cBhvr>
                                        <p:cTn id="27" dur="2000" fill="hold"/>
                                        <p:tgtEl>
                                          <p:spTgt spid="6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31214E-6 L 0.175 0.00023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61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5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  <p:bldP spid="6152" grpId="0"/>
      <p:bldP spid="6156" grpId="0" animBg="1"/>
      <p:bldP spid="615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 Box 6">
            <a:extLst>
              <a:ext uri="{FF2B5EF4-FFF2-40B4-BE49-F238E27FC236}">
                <a16:creationId xmlns="" xmlns:a16="http://schemas.microsoft.com/office/drawing/2014/main" id="{77CEB562-3225-4661-AAD5-1077C21EA6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76800" y="533400"/>
            <a:ext cx="2590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u="sng">
                <a:solidFill>
                  <a:srgbClr val="993300"/>
                </a:solidFill>
                <a:latin typeface="Times New Roman" panose="02020603050405020304" pitchFamily="18" charset="0"/>
              </a:rPr>
              <a:t>Luyện từ và câu</a:t>
            </a:r>
            <a:r>
              <a:rPr lang="en-US" altLang="en-US" sz="2400">
                <a:solidFill>
                  <a:srgbClr val="3366FF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7174" name="Text Box 8">
            <a:extLst>
              <a:ext uri="{FF2B5EF4-FFF2-40B4-BE49-F238E27FC236}">
                <a16:creationId xmlns="" xmlns:a16="http://schemas.microsoft.com/office/drawing/2014/main" id="{AB1503C0-57E6-4988-9156-51AE1E1A31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57600" y="990600"/>
            <a:ext cx="5105400" cy="46166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CCFF99"/>
              </a:gs>
            </a:gsLst>
            <a:path path="shape">
              <a:fillToRect l="50000" t="50000" r="50000" b="50000"/>
            </a:path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MỞ RỘNG VỐN TỪ : CÔNG DÂN</a:t>
            </a:r>
            <a:endParaRPr lang="en-US" altLang="en-US" sz="24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25" name="Text Box 9">
            <a:extLst>
              <a:ext uri="{FF2B5EF4-FFF2-40B4-BE49-F238E27FC236}">
                <a16:creationId xmlns="" xmlns:a16="http://schemas.microsoft.com/office/drawing/2014/main" id="{1B68C8CE-A140-47D4-9FFD-DCA10F9DF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133600"/>
            <a:ext cx="7543800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u="sng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u="sng" dirty="0">
                <a:solidFill>
                  <a:srgbClr val="3366FF"/>
                </a:solidFill>
                <a:latin typeface="Times New Roman" panose="02020603050405020304" pitchFamily="18" charset="0"/>
              </a:rPr>
              <a:t> 3</a:t>
            </a:r>
            <a:r>
              <a:rPr lang="en-US" altLang="en-US" sz="2800" dirty="0">
                <a:solidFill>
                  <a:srgbClr val="3366FF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sz="2800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800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dưới</a:t>
            </a:r>
            <a:r>
              <a:rPr lang="en-US" altLang="en-US" sz="2800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đây</a:t>
            </a:r>
            <a:r>
              <a:rPr lang="en-US" altLang="en-US" sz="2800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những</a:t>
            </a:r>
            <a:r>
              <a:rPr lang="en-US" altLang="en-US" sz="2800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đồng</a:t>
            </a:r>
            <a:r>
              <a:rPr lang="en-US" altLang="en-US" sz="2800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nghĩa</a:t>
            </a:r>
            <a:r>
              <a:rPr lang="en-US" altLang="en-US" sz="2800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800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3366FF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800" dirty="0">
                <a:solidFill>
                  <a:srgbClr val="3366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công</a:t>
            </a:r>
            <a:r>
              <a:rPr lang="en-US" altLang="en-US" sz="2800" i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i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dân</a:t>
            </a:r>
            <a:r>
              <a:rPr lang="en-US" altLang="en-US" sz="2800" dirty="0">
                <a:solidFill>
                  <a:srgbClr val="3366FF"/>
                </a:solidFill>
                <a:latin typeface="Times New Roman" panose="02020603050405020304" pitchFamily="18" charset="0"/>
              </a:rPr>
              <a:t>: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Times New Roman" panose="02020603050405020304" pitchFamily="18" charset="0"/>
              </a:rPr>
              <a:t>   </a:t>
            </a:r>
            <a:r>
              <a:rPr lang="en-US" altLang="en-US" sz="2800" dirty="0" err="1">
                <a:latin typeface="Times New Roman" panose="02020603050405020304" pitchFamily="18" charset="0"/>
              </a:rPr>
              <a:t>đồng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bào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nhân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dân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dân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chúng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dân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tộc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dân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nông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dân</a:t>
            </a:r>
            <a:r>
              <a:rPr lang="en-US" altLang="en-US" sz="2800" dirty="0"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công</a:t>
            </a:r>
            <a:r>
              <a:rPr lang="en-US" altLang="en-US" sz="2800" dirty="0"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</a:rPr>
              <a:t>chúng</a:t>
            </a:r>
            <a:endParaRPr lang="en-US" altLang="en-US" sz="2800" dirty="0">
              <a:latin typeface="Times New Roman" panose="02020603050405020304" pitchFamily="18" charset="0"/>
            </a:endParaRPr>
          </a:p>
        </p:txBody>
      </p:sp>
      <p:sp>
        <p:nvSpPr>
          <p:cNvPr id="9226" name="Oval 10">
            <a:extLst>
              <a:ext uri="{FF2B5EF4-FFF2-40B4-BE49-F238E27FC236}">
                <a16:creationId xmlns="" xmlns:a16="http://schemas.microsoft.com/office/drawing/2014/main" id="{1763A540-276B-4CA7-BD3B-64E62718CF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219200" y="381000"/>
            <a:ext cx="838200" cy="457200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99"/>
              </a:gs>
            </a:gsLst>
            <a:path path="shape">
              <a:fillToRect l="50000" t="50000" r="50000" b="50000"/>
            </a:path>
          </a:gradFill>
          <a:ln w="28575">
            <a:pattFill prst="sphere">
              <a:fgClr>
                <a:srgbClr val="0000FF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>
                <a:solidFill>
                  <a:srgbClr val="FF3300"/>
                </a:solidFill>
              </a:rPr>
              <a:t>PHT</a:t>
            </a:r>
          </a:p>
        </p:txBody>
      </p:sp>
      <p:sp>
        <p:nvSpPr>
          <p:cNvPr id="9227" name="Line 11">
            <a:extLst>
              <a:ext uri="{FF2B5EF4-FFF2-40B4-BE49-F238E27FC236}">
                <a16:creationId xmlns="" xmlns:a16="http://schemas.microsoft.com/office/drawing/2014/main" id="{A00C019B-38D0-49AE-9B45-9388FFE60900}"/>
              </a:ext>
            </a:extLst>
          </p:cNvPr>
          <p:cNvSpPr>
            <a:spLocks noChangeShapeType="1"/>
          </p:cNvSpPr>
          <p:nvPr/>
        </p:nvSpPr>
        <p:spPr bwMode="auto">
          <a:xfrm>
            <a:off x="3429000" y="2590800"/>
            <a:ext cx="4572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12">
            <a:extLst>
              <a:ext uri="{FF2B5EF4-FFF2-40B4-BE49-F238E27FC236}">
                <a16:creationId xmlns="" xmlns:a16="http://schemas.microsoft.com/office/drawing/2014/main" id="{E4E03E2D-371A-47AA-994A-527BB6B1F9D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590800"/>
            <a:ext cx="20574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Line 13">
            <a:extLst>
              <a:ext uri="{FF2B5EF4-FFF2-40B4-BE49-F238E27FC236}">
                <a16:creationId xmlns="" xmlns:a16="http://schemas.microsoft.com/office/drawing/2014/main" id="{48E5D088-6EFE-4517-88D4-972996BAC2F3}"/>
              </a:ext>
            </a:extLst>
          </p:cNvPr>
          <p:cNvSpPr>
            <a:spLocks noChangeShapeType="1"/>
          </p:cNvSpPr>
          <p:nvPr/>
        </p:nvSpPr>
        <p:spPr bwMode="auto">
          <a:xfrm>
            <a:off x="8153400" y="2590800"/>
            <a:ext cx="990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0" name="Line 14">
            <a:extLst>
              <a:ext uri="{FF2B5EF4-FFF2-40B4-BE49-F238E27FC236}">
                <a16:creationId xmlns="" xmlns:a16="http://schemas.microsoft.com/office/drawing/2014/main" id="{FF3D61C7-D044-4531-8867-E6C8552117A6}"/>
              </a:ext>
            </a:extLst>
          </p:cNvPr>
          <p:cNvSpPr>
            <a:spLocks noChangeShapeType="1"/>
          </p:cNvSpPr>
          <p:nvPr/>
        </p:nvSpPr>
        <p:spPr bwMode="auto">
          <a:xfrm>
            <a:off x="2438400" y="2971800"/>
            <a:ext cx="6858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1" name="Line 15">
            <a:extLst>
              <a:ext uri="{FF2B5EF4-FFF2-40B4-BE49-F238E27FC236}">
                <a16:creationId xmlns="" xmlns:a16="http://schemas.microsoft.com/office/drawing/2014/main" id="{0FFFE059-3459-45B1-975E-0531E374FB15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2971800"/>
            <a:ext cx="11430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2" name="Line 16">
            <a:extLst>
              <a:ext uri="{FF2B5EF4-FFF2-40B4-BE49-F238E27FC236}">
                <a16:creationId xmlns="" xmlns:a16="http://schemas.microsoft.com/office/drawing/2014/main" id="{8AB82254-FB14-488A-8A53-CA28076DFC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657600"/>
            <a:ext cx="12192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3" name="Line 17">
            <a:extLst>
              <a:ext uri="{FF2B5EF4-FFF2-40B4-BE49-F238E27FC236}">
                <a16:creationId xmlns="" xmlns:a16="http://schemas.microsoft.com/office/drawing/2014/main" id="{0E11909D-632D-4A4E-A176-EEB859382293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657600"/>
            <a:ext cx="13716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34" name="Line 18">
            <a:extLst>
              <a:ext uri="{FF2B5EF4-FFF2-40B4-BE49-F238E27FC236}">
                <a16:creationId xmlns="" xmlns:a16="http://schemas.microsoft.com/office/drawing/2014/main" id="{AC76ACCE-EC26-48C2-8DA6-C411C3FFA60F}"/>
              </a:ext>
            </a:extLst>
          </p:cNvPr>
          <p:cNvSpPr>
            <a:spLocks noChangeShapeType="1"/>
          </p:cNvSpPr>
          <p:nvPr/>
        </p:nvSpPr>
        <p:spPr bwMode="auto">
          <a:xfrm>
            <a:off x="8534400" y="3657600"/>
            <a:ext cx="457200" cy="0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9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9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9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9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9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778E-17 -0.0222 L 0.1875 -0.0222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92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7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5" grpId="0"/>
      <p:bldP spid="922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9029" name="Text Box 5"/>
          <p:cNvSpPr txBox="1">
            <a:spLocks noChangeArrowheads="1"/>
          </p:cNvSpPr>
          <p:nvPr/>
        </p:nvSpPr>
        <p:spPr bwMode="auto">
          <a:xfrm>
            <a:off x="294218" y="15875"/>
            <a:ext cx="1160356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Helve-Condense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Helve-Condense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9pPr>
          </a:lstStyle>
          <a:p>
            <a:pPr algn="just"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  <a:latin typeface="VNI-Times" pitchFamily="2" charset="0"/>
              </a:rPr>
              <a:t>2/ Tìm nghóa ôû coät A thích hôïp vôùi moãi cuïm töø ôû coät B:</a:t>
            </a:r>
          </a:p>
        </p:txBody>
      </p:sp>
      <p:sp>
        <p:nvSpPr>
          <p:cNvPr id="769030" name="Text Box 6"/>
          <p:cNvSpPr txBox="1">
            <a:spLocks noChangeArrowheads="1"/>
          </p:cNvSpPr>
          <p:nvPr/>
        </p:nvSpPr>
        <p:spPr bwMode="auto">
          <a:xfrm>
            <a:off x="1" y="1041400"/>
            <a:ext cx="7067551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Helve-Condense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Helve-Condense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9pPr>
          </a:lstStyle>
          <a:p>
            <a:pPr algn="just"/>
            <a:r>
              <a:rPr lang="en-US" sz="3000" dirty="0">
                <a:solidFill>
                  <a:srgbClr val="FF0000"/>
                </a:solidFill>
                <a:latin typeface="VNI-Times" pitchFamily="2" charset="0"/>
              </a:rPr>
              <a:t>			A</a:t>
            </a:r>
          </a:p>
          <a:p>
            <a:pPr algn="just"/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	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Ñieàu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maø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phaùp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luaät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hoaëc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xaõ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hoäi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coâng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nhaän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cho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ngöôøi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daân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ñöôïc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höôûng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,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ñöôïc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laøm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,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ñöôïc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ñoøi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hoûi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.</a:t>
            </a:r>
          </a:p>
          <a:p>
            <a:pPr algn="just"/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	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Söï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hieåu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bieát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veà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nghóa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vuï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vaø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quyeàn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lôïi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cuûa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ngöôøi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daân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ñoái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vôùi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ñaát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nöôùc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.</a:t>
            </a:r>
          </a:p>
          <a:p>
            <a:pPr algn="just"/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	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Ñieàu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maø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phaùp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luaät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hay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ñaïo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ñöùc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baét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buoäc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ngöôøi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daân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phaûi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laøm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ñoái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vôùi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ñaát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nöôùc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,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ñoái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vôùi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ngöôøi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dirty="0" err="1">
                <a:solidFill>
                  <a:srgbClr val="0000FF"/>
                </a:solidFill>
                <a:latin typeface="VNI-Times" pitchFamily="2" charset="0"/>
              </a:rPr>
              <a:t>khaùc</a:t>
            </a:r>
            <a:r>
              <a:rPr lang="en-US" sz="3000" dirty="0">
                <a:solidFill>
                  <a:srgbClr val="0000FF"/>
                </a:solidFill>
                <a:latin typeface="VNI-Times" pitchFamily="2" charset="0"/>
              </a:rPr>
              <a:t>.</a:t>
            </a:r>
          </a:p>
        </p:txBody>
      </p:sp>
      <p:sp>
        <p:nvSpPr>
          <p:cNvPr id="769039" name="Line 15"/>
          <p:cNvSpPr>
            <a:spLocks noChangeShapeType="1"/>
          </p:cNvSpPr>
          <p:nvPr/>
        </p:nvSpPr>
        <p:spPr bwMode="auto">
          <a:xfrm>
            <a:off x="7274985" y="1385888"/>
            <a:ext cx="12700" cy="5472112"/>
          </a:xfrm>
          <a:prstGeom prst="line">
            <a:avLst/>
          </a:prstGeom>
          <a:noFill/>
          <a:ln w="57150" cap="sq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9040" name="Text Box 16"/>
          <p:cNvSpPr txBox="1">
            <a:spLocks noChangeArrowheads="1"/>
          </p:cNvSpPr>
          <p:nvPr/>
        </p:nvSpPr>
        <p:spPr bwMode="auto">
          <a:xfrm>
            <a:off x="7541685" y="2093914"/>
            <a:ext cx="445558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Helve-Condense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Helve-Condense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000" i="1" dirty="0" err="1">
                <a:solidFill>
                  <a:srgbClr val="0000FF"/>
                </a:solidFill>
                <a:latin typeface="VNI-Times" pitchFamily="2" charset="0"/>
              </a:rPr>
              <a:t>Nghóa</a:t>
            </a:r>
            <a:r>
              <a:rPr lang="en-US" sz="3000" i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i="1" dirty="0" err="1">
                <a:solidFill>
                  <a:srgbClr val="0000FF"/>
                </a:solidFill>
                <a:latin typeface="VNI-Times" pitchFamily="2" charset="0"/>
              </a:rPr>
              <a:t>vuï</a:t>
            </a:r>
            <a:r>
              <a:rPr lang="en-US" sz="3000" i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i="1" dirty="0" err="1">
                <a:solidFill>
                  <a:srgbClr val="0000FF"/>
                </a:solidFill>
                <a:latin typeface="VNI-Times" pitchFamily="2" charset="0"/>
              </a:rPr>
              <a:t>coâng</a:t>
            </a:r>
            <a:r>
              <a:rPr lang="en-US" sz="3000" i="1" dirty="0">
                <a:solidFill>
                  <a:srgbClr val="0000FF"/>
                </a:solidFill>
                <a:latin typeface="VNI-Times" pitchFamily="2" charset="0"/>
              </a:rPr>
              <a:t> </a:t>
            </a:r>
            <a:r>
              <a:rPr lang="en-US" sz="3000" i="1" dirty="0" err="1">
                <a:solidFill>
                  <a:srgbClr val="0000FF"/>
                </a:solidFill>
                <a:latin typeface="VNI-Times" pitchFamily="2" charset="0"/>
              </a:rPr>
              <a:t>daân</a:t>
            </a:r>
            <a:endParaRPr lang="en-US" sz="3000" i="1" dirty="0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769041" name="Text Box 17"/>
          <p:cNvSpPr txBox="1">
            <a:spLocks noChangeArrowheads="1"/>
          </p:cNvSpPr>
          <p:nvPr/>
        </p:nvSpPr>
        <p:spPr bwMode="auto">
          <a:xfrm>
            <a:off x="7522633" y="3697289"/>
            <a:ext cx="4455584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Helve-Condense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Helve-Condense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000" i="1">
                <a:solidFill>
                  <a:srgbClr val="0000FF"/>
                </a:solidFill>
                <a:latin typeface="VNI-Times" pitchFamily="2" charset="0"/>
              </a:rPr>
              <a:t>Quyeàn coâng daân</a:t>
            </a:r>
          </a:p>
        </p:txBody>
      </p:sp>
      <p:sp>
        <p:nvSpPr>
          <p:cNvPr id="769042" name="Text Box 18"/>
          <p:cNvSpPr txBox="1">
            <a:spLocks noChangeArrowheads="1"/>
          </p:cNvSpPr>
          <p:nvPr/>
        </p:nvSpPr>
        <p:spPr bwMode="auto">
          <a:xfrm>
            <a:off x="7558618" y="5316539"/>
            <a:ext cx="4455583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Helve-Condense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Helve-Condense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000" i="1">
                <a:solidFill>
                  <a:srgbClr val="0000FF"/>
                </a:solidFill>
                <a:latin typeface="VNI-Times" pitchFamily="2" charset="0"/>
              </a:rPr>
              <a:t>YÙ thöùc coâng daân</a:t>
            </a:r>
          </a:p>
        </p:txBody>
      </p:sp>
      <p:sp>
        <p:nvSpPr>
          <p:cNvPr id="769043" name="Line 19"/>
          <p:cNvSpPr>
            <a:spLocks noChangeShapeType="1"/>
          </p:cNvSpPr>
          <p:nvPr/>
        </p:nvSpPr>
        <p:spPr bwMode="auto">
          <a:xfrm>
            <a:off x="6898217" y="2546350"/>
            <a:ext cx="1242483" cy="1303338"/>
          </a:xfrm>
          <a:prstGeom prst="line">
            <a:avLst/>
          </a:prstGeom>
          <a:noFill/>
          <a:ln w="7620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9044" name="Line 20"/>
          <p:cNvSpPr>
            <a:spLocks noChangeShapeType="1"/>
          </p:cNvSpPr>
          <p:nvPr/>
        </p:nvSpPr>
        <p:spPr bwMode="auto">
          <a:xfrm>
            <a:off x="6991351" y="4343400"/>
            <a:ext cx="1030816" cy="1201738"/>
          </a:xfrm>
          <a:prstGeom prst="line">
            <a:avLst/>
          </a:prstGeom>
          <a:noFill/>
          <a:ln w="7620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9045" name="Line 21"/>
          <p:cNvSpPr>
            <a:spLocks noChangeShapeType="1"/>
          </p:cNvSpPr>
          <p:nvPr/>
        </p:nvSpPr>
        <p:spPr bwMode="auto">
          <a:xfrm flipV="1">
            <a:off x="7080251" y="2597150"/>
            <a:ext cx="603249" cy="2933700"/>
          </a:xfrm>
          <a:prstGeom prst="line">
            <a:avLst/>
          </a:prstGeom>
          <a:noFill/>
          <a:ln w="76200" cap="sq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9046" name="Text Box 22"/>
          <p:cNvSpPr txBox="1">
            <a:spLocks noChangeArrowheads="1"/>
          </p:cNvSpPr>
          <p:nvPr/>
        </p:nvSpPr>
        <p:spPr bwMode="auto">
          <a:xfrm>
            <a:off x="7484533" y="1020764"/>
            <a:ext cx="4455584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Helve-Condense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Helve-Condense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3000" i="1">
                <a:solidFill>
                  <a:srgbClr val="FF0000"/>
                </a:solidFill>
                <a:latin typeface="VNI-Times" pitchFamily="2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338584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769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69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69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69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69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69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69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" dur="1000"/>
                                        <p:tgtEl>
                                          <p:spTgt spid="76904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1000"/>
                                        <p:tgtEl>
                                          <p:spTgt spid="7690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9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" dur="1000"/>
                                        <p:tgtEl>
                                          <p:spTgt spid="76904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9029" grpId="0"/>
      <p:bldP spid="769030" grpId="0"/>
      <p:bldP spid="769039" grpId="0" animBg="1"/>
      <p:bldP spid="769040" grpId="0"/>
      <p:bldP spid="769041" grpId="0"/>
      <p:bldP spid="769042" grpId="0"/>
      <p:bldP spid="769043" grpId="0" animBg="1"/>
      <p:bldP spid="769044" grpId="0" animBg="1"/>
      <p:bldP spid="769045" grpId="0" animBg="1"/>
      <p:bldP spid="7690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4148" name="Picture 4" descr="den hung"/>
          <p:cNvPicPr>
            <a:picLocks noGrp="1" noChangeAspect="1" noChangeArrowheads="1"/>
          </p:cNvPicPr>
          <p:nvPr>
            <p:ph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12192000" cy="6858000"/>
          </a:xfrm>
          <a:noFill/>
        </p:spPr>
      </p:pic>
    </p:spTree>
    <p:extLst>
      <p:ext uri="{BB962C8B-B14F-4D97-AF65-F5344CB8AC3E}">
        <p14:creationId xmlns:p14="http://schemas.microsoft.com/office/powerpoint/2010/main" val="2402211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1000"/>
                                        <p:tgtEl>
                                          <p:spTgt spid="7741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0050" name="Text Box 2"/>
          <p:cNvSpPr txBox="1">
            <a:spLocks noChangeArrowheads="1"/>
          </p:cNvSpPr>
          <p:nvPr/>
        </p:nvSpPr>
        <p:spPr bwMode="auto">
          <a:xfrm>
            <a:off x="1018118" y="1484313"/>
            <a:ext cx="10318749" cy="2862322"/>
          </a:xfrm>
          <a:prstGeom prst="rect">
            <a:avLst/>
          </a:prstGeom>
          <a:noFill/>
          <a:ln w="381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3/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Döïa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vaøo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noäi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dung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caâu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noùi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cuûa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Baùc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Hoà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“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Caùc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vua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Huøng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ñaõ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coù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coâng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döïng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nöôùc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,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baùc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chaùu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ta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phaûi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cuøng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nhau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giöõ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laáy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C00000"/>
                </a:solidFill>
                <a:latin typeface="VNI-Times" pitchFamily="2" charset="0"/>
              </a:rPr>
              <a:t>nöôùc</a:t>
            </a:r>
            <a:r>
              <a:rPr lang="en-US" sz="3600" dirty="0">
                <a:solidFill>
                  <a:srgbClr val="C00000"/>
                </a:solidFill>
                <a:latin typeface="VNI-Times" pitchFamily="2" charset="0"/>
              </a:rPr>
              <a:t>.”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,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em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haõy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vieát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moät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ñoaïn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vaên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khoaûng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5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caâu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veà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nghóa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vuï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baûo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veä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Toå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quoác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cuûa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moãi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coâng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daân</a:t>
            </a: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VNI-Times" pitchFamily="2" charset="0"/>
              </a:rPr>
              <a:t>.</a:t>
            </a:r>
          </a:p>
        </p:txBody>
      </p:sp>
      <p:cxnSp>
        <p:nvCxnSpPr>
          <p:cNvPr id="9" name="Straight Connector 8"/>
          <p:cNvCxnSpPr>
            <a:cxnSpLocks noChangeShapeType="1"/>
          </p:cNvCxnSpPr>
          <p:nvPr/>
        </p:nvCxnSpPr>
        <p:spPr bwMode="auto">
          <a:xfrm>
            <a:off x="7224184" y="3686175"/>
            <a:ext cx="3926416" cy="1588"/>
          </a:xfrm>
          <a:prstGeom prst="line">
            <a:avLst/>
          </a:prstGeom>
          <a:noFill/>
          <a:ln w="63500" cap="sq" algn="ctr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9"/>
          <p:cNvCxnSpPr>
            <a:cxnSpLocks noChangeShapeType="1"/>
          </p:cNvCxnSpPr>
          <p:nvPr/>
        </p:nvCxnSpPr>
        <p:spPr bwMode="auto">
          <a:xfrm flipV="1">
            <a:off x="1240367" y="4257676"/>
            <a:ext cx="4618567" cy="15875"/>
          </a:xfrm>
          <a:prstGeom prst="line">
            <a:avLst/>
          </a:prstGeom>
          <a:noFill/>
          <a:ln w="63500" cap="sq" algn="ctr">
            <a:solidFill>
              <a:srgbClr val="FF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3" name="Straight Connector 12"/>
          <p:cNvCxnSpPr>
            <a:cxnSpLocks noChangeShapeType="1"/>
          </p:cNvCxnSpPr>
          <p:nvPr/>
        </p:nvCxnSpPr>
        <p:spPr bwMode="auto">
          <a:xfrm flipV="1">
            <a:off x="6167968" y="4230689"/>
            <a:ext cx="4967817" cy="26987"/>
          </a:xfrm>
          <a:prstGeom prst="line">
            <a:avLst/>
          </a:prstGeom>
          <a:noFill/>
          <a:ln w="63500" cap="sq" algn="ctr">
            <a:solidFill>
              <a:srgbClr val="0066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" name="Straight Connector 15"/>
          <p:cNvCxnSpPr>
            <a:cxnSpLocks noChangeShapeType="1"/>
          </p:cNvCxnSpPr>
          <p:nvPr/>
        </p:nvCxnSpPr>
        <p:spPr bwMode="auto">
          <a:xfrm flipV="1">
            <a:off x="1259418" y="4808538"/>
            <a:ext cx="6929967" cy="38100"/>
          </a:xfrm>
          <a:prstGeom prst="line">
            <a:avLst/>
          </a:prstGeom>
          <a:noFill/>
          <a:ln w="63500" cap="sq" algn="ctr">
            <a:solidFill>
              <a:srgbClr val="0066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078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70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005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590551" y="633413"/>
            <a:ext cx="10894483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="1">
                <a:solidFill>
                  <a:schemeClr val="tx1"/>
                </a:solidFill>
                <a:latin typeface="VNI-Helve-Condense" pitchFamily="2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VNI-Helve-Condense" pitchFamily="2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VNI-Helve-Condense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NI-Helve-Condense" pitchFamily="2" charset="0"/>
              </a:defRPr>
            </a:lvl9pPr>
          </a:lstStyle>
          <a:p>
            <a:pPr algn="just"/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	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Toå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quoác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laø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nôi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ta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ñöôïc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sinh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ra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vaø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lôùn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leân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.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Toå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quoác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laø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cô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ñoà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do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toå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tieân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,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oâng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baø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, cha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meï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chuùng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ta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töø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bao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ñôøi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vun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ñaép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.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Vì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vaäy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,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moãi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ngöôøi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daân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coù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nghóa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vuï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baûo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veä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Toå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quoác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,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baûo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veä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cô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ñoà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haøng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nghìn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ñôøi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ñeå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laïi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.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Caâu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noùi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cuûa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Baùc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Hoà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khaúng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ñònh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traùch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nhieäm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cuûa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caùc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coâng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daân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Vieät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Nam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phaûi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cuøng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nhau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giöõ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nöôùc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ñeå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xöùng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ñaùng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vôùi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toå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tieân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,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vôùi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caùc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vua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Huøng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ñaõ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coù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coâng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döïng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 </a:t>
            </a:r>
            <a:r>
              <a:rPr lang="en-US" sz="3600" dirty="0" err="1">
                <a:solidFill>
                  <a:srgbClr val="0000CC"/>
                </a:solidFill>
                <a:latin typeface="VNI-Times" pitchFamily="2" charset="0"/>
              </a:rPr>
              <a:t>nöôùc</a:t>
            </a:r>
            <a:r>
              <a:rPr lang="en-US" sz="3600" dirty="0">
                <a:solidFill>
                  <a:srgbClr val="0000CC"/>
                </a:solidFill>
                <a:latin typeface="VNI-Times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602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593</Words>
  <Application>Microsoft Office PowerPoint</Application>
  <PresentationFormat>Custom</PresentationFormat>
  <Paragraphs>50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itfriend.org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Smart</dc:creator>
  <cp:lastModifiedBy>ismail - [2010]</cp:lastModifiedBy>
  <cp:revision>33</cp:revision>
  <dcterms:created xsi:type="dcterms:W3CDTF">2010-01-02T01:59:15Z</dcterms:created>
  <dcterms:modified xsi:type="dcterms:W3CDTF">2022-02-05T11:59:39Z</dcterms:modified>
</cp:coreProperties>
</file>